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680" r:id="rId3"/>
    <p:sldMasterId id="2147483692" r:id="rId4"/>
    <p:sldMasterId id="2147483704" r:id="rId5"/>
  </p:sldMasterIdLst>
  <p:sldIdLst>
    <p:sldId id="266" r:id="rId6"/>
    <p:sldId id="270" r:id="rId7"/>
    <p:sldId id="271" r:id="rId8"/>
    <p:sldId id="267" r:id="rId9"/>
    <p:sldId id="272" r:id="rId10"/>
    <p:sldId id="276" r:id="rId11"/>
    <p:sldId id="268" r:id="rId12"/>
    <p:sldId id="274" r:id="rId13"/>
    <p:sldId id="273" r:id="rId14"/>
    <p:sldId id="275" r:id="rId15"/>
    <p:sldId id="264" r:id="rId16"/>
    <p:sldId id="265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9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7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7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7" y="609605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8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A90DA-4BF6-4066-9AB8-7A42DBA7100B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53446"/>
      </p:ext>
    </p:extLst>
  </p:cSld>
  <p:clrMapOvr>
    <a:masterClrMapping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A5084-8531-4C11-9967-C823BBBD5780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94906"/>
      </p:ext>
    </p:extLst>
  </p:cSld>
  <p:clrMapOvr>
    <a:masterClrMapping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13123-9877-4CA9-B63F-67DE9C6CC26A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31916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2C1C-E2E9-4BE8-B183-B93F3D948C86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39639"/>
      </p:ext>
    </p:extLst>
  </p:cSld>
  <p:clrMapOvr>
    <a:masterClrMapping/>
  </p:clrMapOvr>
  <p:transition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85FFA-2DB7-4B95-B9D8-867E2F430D9A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84730"/>
      </p:ext>
    </p:extLst>
  </p:cSld>
  <p:clrMapOvr>
    <a:masterClrMapping/>
  </p:clrMapOvr>
  <p:transition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1EC96-0723-4942-9174-EBC7D612E215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88109"/>
      </p:ext>
    </p:extLst>
  </p:cSld>
  <p:clrMapOvr>
    <a:masterClrMapping/>
  </p:clrMapOvr>
  <p:transition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5403-1BD3-477B-B9AA-162C3DD93932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82189"/>
      </p:ext>
    </p:extLst>
  </p:cSld>
  <p:clrMapOvr>
    <a:masterClrMapping/>
  </p:clrMapOvr>
  <p:transition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26AA9-62FF-4A8F-954D-9CD9B1C46E9A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80283"/>
      </p:ext>
    </p:extLst>
  </p:cSld>
  <p:clrMapOvr>
    <a:masterClrMapping/>
  </p:clrMapOvr>
  <p:transition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A12AD-3917-4F28-8A47-F06C36821412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8516"/>
      </p:ext>
    </p:extLst>
  </p:cSld>
  <p:clrMapOvr>
    <a:masterClrMapping/>
  </p:clrMapOvr>
  <p:transition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D409D-D73F-46D7-8257-A2E34A34A9B2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90168"/>
      </p:ext>
    </p:extLst>
  </p:cSld>
  <p:clrMapOvr>
    <a:masterClrMapping/>
  </p:clrMapOvr>
  <p:transition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9B027-6165-4097-A1D2-353377EAC2A9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49770"/>
      </p:ext>
    </p:extLst>
  </p:cSld>
  <p:clrMapOvr>
    <a:masterClrMapping/>
  </p:clrMapOvr>
  <p:transition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A90DA-4BF6-4066-9AB8-7A42DBA7100B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63257"/>
      </p:ext>
    </p:extLst>
  </p:cSld>
  <p:clrMapOvr>
    <a:masterClrMapping/>
  </p:clrMapOvr>
  <p:transition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A5084-8531-4C11-9967-C823BBBD5780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42478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13123-9877-4CA9-B63F-67DE9C6CC26A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53133"/>
      </p:ext>
    </p:extLst>
  </p:cSld>
  <p:clrMapOvr>
    <a:masterClrMapping/>
  </p:clrMapOvr>
  <p:transition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2C1C-E2E9-4BE8-B183-B93F3D948C86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16798"/>
      </p:ext>
    </p:extLst>
  </p:cSld>
  <p:clrMapOvr>
    <a:masterClrMapping/>
  </p:clrMapOvr>
  <p:transition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85FFA-2DB7-4B95-B9D8-867E2F430D9A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18032"/>
      </p:ext>
    </p:extLst>
  </p:cSld>
  <p:clrMapOvr>
    <a:masterClrMapping/>
  </p:clrMapOvr>
  <p:transition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1EC96-0723-4942-9174-EBC7D612E215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69108"/>
      </p:ext>
    </p:extLst>
  </p:cSld>
  <p:clrMapOvr>
    <a:masterClrMapping/>
  </p:clrMapOvr>
  <p:transition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5403-1BD3-477B-B9AA-162C3DD93932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22728"/>
      </p:ext>
    </p:extLst>
  </p:cSld>
  <p:clrMapOvr>
    <a:masterClrMapping/>
  </p:clrMapOvr>
  <p:transition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26AA9-62FF-4A8F-954D-9CD9B1C46E9A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88967"/>
      </p:ext>
    </p:extLst>
  </p:cSld>
  <p:clrMapOvr>
    <a:masterClrMapping/>
  </p:clrMapOvr>
  <p:transition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A12AD-3917-4F28-8A47-F06C36821412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2671"/>
      </p:ext>
    </p:extLst>
  </p:cSld>
  <p:clrMapOvr>
    <a:masterClrMapping/>
  </p:clrMapOvr>
  <p:transition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D409D-D73F-46D7-8257-A2E34A34A9B2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04640"/>
      </p:ext>
    </p:extLst>
  </p:cSld>
  <p:clrMapOvr>
    <a:masterClrMapping/>
  </p:clrMapOvr>
  <p:transition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9B027-6165-4097-A1D2-353377EAC2A9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34391"/>
      </p:ext>
    </p:extLst>
  </p:cSld>
  <p:clrMapOvr>
    <a:masterClrMapping/>
  </p:clrMapOvr>
  <p:transition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A90DA-4BF6-4066-9AB8-7A42DBA7100B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67397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A5084-8531-4C11-9967-C823BBBD5780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80345"/>
      </p:ext>
    </p:extLst>
  </p:cSld>
  <p:clrMapOvr>
    <a:masterClrMapping/>
  </p:clrMapOvr>
  <p:transition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13123-9877-4CA9-B63F-67DE9C6CC26A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80834"/>
      </p:ext>
    </p:extLst>
  </p:cSld>
  <p:clrMapOvr>
    <a:masterClrMapping/>
  </p:clrMapOvr>
  <p:transition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2C1C-E2E9-4BE8-B183-B93F3D948C86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14575"/>
      </p:ext>
    </p:extLst>
  </p:cSld>
  <p:clrMapOvr>
    <a:masterClrMapping/>
  </p:clrMapOvr>
  <p:transition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85FFA-2DB7-4B95-B9D8-867E2F430D9A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75512"/>
      </p:ext>
    </p:extLst>
  </p:cSld>
  <p:clrMapOvr>
    <a:masterClrMapping/>
  </p:clrMapOvr>
  <p:transition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1EC96-0723-4942-9174-EBC7D612E215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55569"/>
      </p:ext>
    </p:extLst>
  </p:cSld>
  <p:clrMapOvr>
    <a:masterClrMapping/>
  </p:clrMapOvr>
  <p:transition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5403-1BD3-477B-B9AA-162C3DD93932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10049"/>
      </p:ext>
    </p:extLst>
  </p:cSld>
  <p:clrMapOvr>
    <a:masterClrMapping/>
  </p:clrMapOvr>
  <p:transition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26AA9-62FF-4A8F-954D-9CD9B1C46E9A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8479"/>
      </p:ext>
    </p:extLst>
  </p:cSld>
  <p:clrMapOvr>
    <a:masterClrMapping/>
  </p:clrMapOvr>
  <p:transition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A12AD-3917-4F28-8A47-F06C36821412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27935"/>
      </p:ext>
    </p:extLst>
  </p:cSld>
  <p:clrMapOvr>
    <a:masterClrMapping/>
  </p:clrMapOvr>
  <p:transition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D409D-D73F-46D7-8257-A2E34A34A9B2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08849"/>
      </p:ext>
    </p:extLst>
  </p:cSld>
  <p:clrMapOvr>
    <a:masterClrMapping/>
  </p:clrMapOvr>
  <p:transition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9B027-6165-4097-A1D2-353377EAC2A9}" type="slidenum">
              <a:rPr lang="bg-BG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83118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9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9" y="2737251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8" y="2737251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9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985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70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578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26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9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9" y="2737251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8" y="2737251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96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18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93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30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83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735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7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924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99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7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9626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725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852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7" y="609605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8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0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30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8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6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bg-BG" altLang="bg-BG" smtClean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618E690-6875-4541-9B58-25AD38E8732C}" type="slidenum">
              <a:rPr lang="bg-BG" altLang="bg-BG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>
    <p:cov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bg-BG" altLang="bg-BG" smtClean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618E690-6875-4541-9B58-25AD38E8732C}" type="slidenum">
              <a:rPr lang="bg-BG" altLang="bg-BG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3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>
    <p:cov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bg-BG" altLang="bg-BG" smtClean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618E690-6875-4541-9B58-25AD38E8732C}" type="slidenum">
              <a:rPr lang="bg-BG" altLang="bg-BG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6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cov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8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6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37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emf"/><Relationship Id="rId5" Type="http://schemas.microsoft.com/office/2007/relationships/hdphoto" Target="../media/hdphoto3.wdp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3"/>
            <a:ext cx="10668000" cy="1470025"/>
          </a:xfrm>
        </p:spPr>
        <p:txBody>
          <a:bodyPr/>
          <a:lstStyle/>
          <a:p>
            <a:pPr eaLnBrk="1" hangingPunct="1"/>
            <a:r>
              <a:rPr lang="bg-BG" altLang="bg-BG" dirty="0" smtClean="0">
                <a:latin typeface="Book Antiqua" pitchFamily="18" charset="0"/>
              </a:rPr>
              <a:t>        </a:t>
            </a:r>
            <a:r>
              <a:rPr lang="bg-BG" altLang="bg-BG" b="1" dirty="0" smtClean="0">
                <a:latin typeface="Book Antiqua" pitchFamily="18" charset="0"/>
              </a:rPr>
              <a:t>Трети март - национален празник на Република България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2362200"/>
            <a:ext cx="7315200" cy="3657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bg-BG" b="1" dirty="0" smtClean="0"/>
              <a:t/>
            </a:r>
            <a:br>
              <a:rPr lang="ru-RU" altLang="bg-BG" b="1" dirty="0" smtClean="0"/>
            </a:br>
            <a:r>
              <a:rPr lang="ru-RU" altLang="bg-BG" b="1" dirty="0" smtClean="0"/>
              <a:t>  3 март 1878 година -Освобождението  </a:t>
            </a:r>
          </a:p>
          <a:p>
            <a:pPr marL="0" indent="0" algn="ctr" eaLnBrk="1" hangingPunct="1">
              <a:buFontTx/>
              <a:buNone/>
            </a:pPr>
            <a:r>
              <a:rPr lang="ru-RU" altLang="bg-BG" b="1" dirty="0" smtClean="0"/>
              <a:t> на България</a:t>
            </a:r>
            <a:endParaRPr lang="bg-BG" altLang="bg-BG" dirty="0" smtClean="0">
              <a:latin typeface="Book Antiqua" pitchFamily="18" charset="0"/>
            </a:endParaRP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07" y="4100386"/>
            <a:ext cx="2078893" cy="2118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 descr="Свързано изображение">
            <a:extLst>
              <a:ext uri="{FF2B5EF4-FFF2-40B4-BE49-F238E27FC236}">
                <a16:creationId xmlns="" xmlns:a16="http://schemas.microsoft.com/office/drawing/2014/main" id="{66ADC3D3-869E-4C3E-8189-432004601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094">
            <a:off x="6724363" y="2724385"/>
            <a:ext cx="4079195" cy="2752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3637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93" y="2532185"/>
            <a:ext cx="4707456" cy="32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A8EAD2-213B-4DDF-9546-282B6BDE3A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3"/>
          <a:stretch/>
        </p:blipFill>
        <p:spPr>
          <a:xfrm>
            <a:off x="5920154" y="2907440"/>
            <a:ext cx="4970583" cy="2907323"/>
          </a:xfrm>
          <a:prstGeom prst="rect">
            <a:avLst/>
          </a:prstGeom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88" y="652588"/>
            <a:ext cx="9144793" cy="1774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7628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bg-BG" sz="3600" b="1" dirty="0" smtClean="0"/>
              <a:t>   «Шуми Марица»</a:t>
            </a:r>
            <a:r>
              <a:rPr lang="ru-RU" altLang="bg-BG" sz="3600" dirty="0" smtClean="0"/>
              <a:t> </a:t>
            </a:r>
            <a:endParaRPr lang="bg-BG" altLang="bg-BG" sz="36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5181600" cy="4525963"/>
          </a:xfrm>
        </p:spPr>
        <p:txBody>
          <a:bodyPr/>
          <a:lstStyle/>
          <a:p>
            <a:pPr eaLnBrk="1" hangingPunct="1"/>
            <a:r>
              <a:rPr lang="ru-RU" altLang="bg-BG" sz="2000" smtClean="0"/>
              <a:t>национален химн на България от 1879 до 1944 г. </a:t>
            </a:r>
          </a:p>
          <a:p>
            <a:pPr eaLnBrk="1" hangingPunct="1"/>
            <a:r>
              <a:rPr lang="ru-RU" altLang="bg-BG" sz="2000" smtClean="0"/>
              <a:t>първоначалният текст на песента е написан от Никола Живков, главен учител във Велес, Тулча, Свищов и др. по време на Възраждането. </a:t>
            </a:r>
          </a:p>
          <a:p>
            <a:pPr eaLnBrk="1" hangingPunct="1"/>
            <a:r>
              <a:rPr lang="ru-RU" altLang="bg-BG" sz="2000" smtClean="0"/>
              <a:t>след много варианти остава последната редакция на Иван Вазов от 1922 г. </a:t>
            </a:r>
          </a:p>
        </p:txBody>
      </p:sp>
      <p:pic>
        <p:nvPicPr>
          <p:cNvPr id="9220" name="Picture 2" descr="C:\Windows\system32\config\systemprofile\Desktop\Kartichka_Shumi_Maric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85800"/>
            <a:ext cx="46736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Шуми Марица (ВИСОКО КАЧЕСТВО)  Mastering 20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0585" y="5480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7408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BB7183-0370-4E96-8F67-71EBA0B66C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3" y="480649"/>
            <a:ext cx="2426675" cy="2063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09600" y="480647"/>
            <a:ext cx="10972800" cy="936993"/>
          </a:xfrm>
        </p:spPr>
        <p:txBody>
          <a:bodyPr/>
          <a:lstStyle/>
          <a:p>
            <a:pPr eaLnBrk="1" hangingPunct="1"/>
            <a:r>
              <a:rPr lang="ru-RU" altLang="bg-BG" sz="3200" b="1" dirty="0" smtClean="0"/>
              <a:t>   </a:t>
            </a:r>
            <a:br>
              <a:rPr lang="ru-RU" altLang="bg-BG" sz="3200" b="1" dirty="0" smtClean="0"/>
            </a:br>
            <a:r>
              <a:rPr lang="ru-RU" altLang="bg-BG" sz="3200" b="1" dirty="0"/>
              <a:t>	</a:t>
            </a:r>
            <a:r>
              <a:rPr kumimoji="0" 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</a:rPr>
              <a:t>ХИМН НА </a:t>
            </a:r>
            <a:br>
              <a:rPr kumimoji="0" 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</a:rPr>
            </a:br>
            <a:r>
              <a:rPr kumimoji="0" 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</a:rPr>
              <a:t>РЕПУБЛИКА БЪЛГАРИЯ</a:t>
            </a:r>
            <a:endParaRPr lang="bg-BG" altLang="bg-BG" sz="3600" b="1" dirty="0" smtClean="0">
              <a:solidFill>
                <a:schemeClr val="tx1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85445" y="2649416"/>
            <a:ext cx="5158155" cy="3470030"/>
          </a:xfrm>
        </p:spPr>
        <p:txBody>
          <a:bodyPr/>
          <a:lstStyle/>
          <a:p>
            <a:pPr eaLnBrk="1" hangingPunct="1"/>
            <a:r>
              <a:rPr lang="ru-RU" altLang="bg-BG" sz="2000" b="1" dirty="0" smtClean="0"/>
              <a:t>«Мила Родино»</a:t>
            </a:r>
            <a:r>
              <a:rPr lang="ru-RU" altLang="bg-BG" sz="2000" dirty="0" smtClean="0"/>
              <a:t> е национален химн на България от 1964 г. </a:t>
            </a:r>
          </a:p>
          <a:p>
            <a:pPr eaLnBrk="1" hangingPunct="1"/>
            <a:r>
              <a:rPr lang="ru-RU" altLang="bg-BG" sz="2000" dirty="0" smtClean="0"/>
              <a:t>Основа на музиката и текста е песента  </a:t>
            </a:r>
            <a:r>
              <a:rPr lang="ru-RU" altLang="bg-BG" sz="2000" i="1" dirty="0" smtClean="0"/>
              <a:t>„Горда Стара планина“</a:t>
            </a:r>
            <a:r>
              <a:rPr lang="ru-RU" altLang="bg-BG" sz="2000" dirty="0" smtClean="0"/>
              <a:t>, написана от Цветан Радославов през 1885 г. Той я композира по пътя към бойното поле по време на Сръбско-българската война. Текстът е променян многократно, за последен път – през 1990 г. </a:t>
            </a:r>
            <a:endParaRPr lang="bg-BG" altLang="bg-BG" sz="2000" dirty="0" smtClean="0"/>
          </a:p>
        </p:txBody>
      </p:sp>
      <p:pic>
        <p:nvPicPr>
          <p:cNvPr id="10244" name="Picture 2" descr="C:\Windows\system32\config\systemprofile\Desktop\501px-Мила_Родино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323" y="2649416"/>
            <a:ext cx="3624672" cy="34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61129" y="480649"/>
            <a:ext cx="2146376" cy="24735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92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nimacii.net/images/stories/pictures/bulgaria/bulgaria_01/kartichki_za_treti_mart_balgarsko_zname_animirani_animacii.net.gif">
            <a:extLst>
              <a:ext uri="{FF2B5EF4-FFF2-40B4-BE49-F238E27FC236}">
                <a16:creationId xmlns="" xmlns:a16="http://schemas.microsoft.com/office/drawing/2014/main" id="{0967FCFA-6B00-4AE2-AFB0-F8427D431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Windows\system32\config\systemprofile\Desktop\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766" y="359655"/>
            <a:ext cx="9413635" cy="6160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8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Windows\system32\config\systemprofile\Desktop\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39" y="324215"/>
            <a:ext cx="8881295" cy="6111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тат с изображение за „ДОБРИ чИНТУЛОВ“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847" y="1305342"/>
            <a:ext cx="1981200" cy="285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7999" y="1305342"/>
            <a:ext cx="79365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Добри Чинтулов е роден през </a:t>
            </a:r>
            <a:r>
              <a:rPr lang="ru-RU" dirty="0" smtClean="0"/>
              <a:t>1822 </a:t>
            </a:r>
            <a:r>
              <a:rPr lang="ru-RU" dirty="0"/>
              <a:t>година в град </a:t>
            </a:r>
            <a:r>
              <a:rPr lang="ru-RU" dirty="0" smtClean="0"/>
              <a:t>Сливен </a:t>
            </a:r>
            <a:r>
              <a:rPr lang="ru-RU" dirty="0"/>
              <a:t>в семейството на занаятчия. Първите си шестнадесет години прекарва в родния си град, посещавайки гръцко училище. Баща му е бил много беден, така че през </a:t>
            </a:r>
            <a:r>
              <a:rPr lang="ru-RU" dirty="0" smtClean="0"/>
              <a:t>1838 </a:t>
            </a:r>
            <a:r>
              <a:rPr lang="ru-RU" dirty="0"/>
              <a:t>година Чинтулов сам заминава </a:t>
            </a:r>
            <a:r>
              <a:rPr lang="ru-RU" dirty="0" smtClean="0"/>
              <a:t>за Търново, където </a:t>
            </a:r>
            <a:r>
              <a:rPr lang="ru-RU" dirty="0"/>
              <a:t>учи около шест месеца, като в същото време и слугувал. Оттам той заминава за </a:t>
            </a:r>
            <a:r>
              <a:rPr lang="ru-RU" dirty="0" smtClean="0"/>
              <a:t>Букурещ, </a:t>
            </a:r>
            <a:r>
              <a:rPr lang="ru-RU" dirty="0"/>
              <a:t>където учи (отново на гръцки) около година и половина при учителите братя Христиди. Чинтулов отива в </a:t>
            </a:r>
            <a:r>
              <a:rPr lang="ru-RU" dirty="0" smtClean="0"/>
              <a:t>Одеса.</a:t>
            </a:r>
          </a:p>
          <a:p>
            <a:pPr algn="just"/>
            <a:r>
              <a:rPr lang="ru-RU" dirty="0" smtClean="0"/>
              <a:t> От 1850 </a:t>
            </a:r>
            <a:r>
              <a:rPr lang="ru-RU" dirty="0"/>
              <a:t>до </a:t>
            </a:r>
            <a:r>
              <a:rPr lang="ru-RU" dirty="0" smtClean="0"/>
              <a:t>1858 </a:t>
            </a:r>
            <a:r>
              <a:rPr lang="ru-RU" dirty="0"/>
              <a:t>година учителства в Сливен. Едновременно с това участва в </a:t>
            </a:r>
            <a:r>
              <a:rPr lang="ru-RU" dirty="0" smtClean="0"/>
              <a:t>борбата за църковна независимост и новобългарска просвета. </a:t>
            </a:r>
            <a:r>
              <a:rPr lang="ru-RU" dirty="0"/>
              <a:t>Основава и читалище в родния си град. </a:t>
            </a:r>
            <a:endParaRPr lang="ru-RU" dirty="0" smtClean="0"/>
          </a:p>
          <a:p>
            <a:pPr algn="just"/>
            <a:r>
              <a:rPr lang="ru-RU" dirty="0" smtClean="0"/>
              <a:t>Пише </a:t>
            </a:r>
            <a:r>
              <a:rPr lang="ru-RU" dirty="0"/>
              <a:t>и разпространява патриотично-революционни стихове. </a:t>
            </a:r>
            <a:endParaRPr lang="bg-BG" dirty="0"/>
          </a:p>
        </p:txBody>
      </p:sp>
      <p:sp>
        <p:nvSpPr>
          <p:cNvPr id="6" name="Rectangle 5"/>
          <p:cNvSpPr/>
          <p:nvPr/>
        </p:nvSpPr>
        <p:spPr>
          <a:xfrm>
            <a:off x="2144712" y="564704"/>
            <a:ext cx="5404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3600" b="1" dirty="0" smtClean="0">
                <a:solidFill>
                  <a:srgbClr val="000000"/>
                </a:solidFill>
              </a:rPr>
              <a:t>         Добри </a:t>
            </a:r>
            <a:r>
              <a:rPr lang="bg-BG" sz="3600" b="1" dirty="0">
                <a:solidFill>
                  <a:srgbClr val="000000"/>
                </a:solidFill>
              </a:rPr>
              <a:t>Чинтулов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4030" y="4563851"/>
            <a:ext cx="9413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Поетическото наследство на Чинтулов не е голямо – доказано е авторството му на около 20 стихотворения, сред </a:t>
            </a:r>
            <a:r>
              <a:rPr lang="ru-RU" dirty="0" smtClean="0"/>
              <a:t>които «</a:t>
            </a:r>
            <a:r>
              <a:rPr lang="ru-RU" i="1" dirty="0" smtClean="0">
                <a:solidFill>
                  <a:srgbClr val="0070C0"/>
                </a:solidFill>
              </a:rPr>
              <a:t>Къде </a:t>
            </a:r>
            <a:r>
              <a:rPr lang="ru-RU" i="1" dirty="0">
                <a:solidFill>
                  <a:srgbClr val="0070C0"/>
                </a:solidFill>
              </a:rPr>
              <a:t>си, вярна ти любов народна</a:t>
            </a:r>
            <a:r>
              <a:rPr lang="ru-RU" i="1" dirty="0" smtClean="0">
                <a:solidFill>
                  <a:srgbClr val="0070C0"/>
                </a:solidFill>
              </a:rPr>
              <a:t>?», «Стани</a:t>
            </a:r>
            <a:r>
              <a:rPr lang="ru-RU" i="1" dirty="0">
                <a:solidFill>
                  <a:srgbClr val="0070C0"/>
                </a:solidFill>
              </a:rPr>
              <a:t>, стани, юнак </a:t>
            </a:r>
            <a:r>
              <a:rPr lang="ru-RU" i="1" dirty="0" smtClean="0">
                <a:solidFill>
                  <a:srgbClr val="0070C0"/>
                </a:solidFill>
              </a:rPr>
              <a:t>балкански», «Вятър </a:t>
            </a:r>
            <a:r>
              <a:rPr lang="ru-RU" i="1" dirty="0">
                <a:solidFill>
                  <a:srgbClr val="0070C0"/>
                </a:solidFill>
              </a:rPr>
              <a:t>ечи, Балкан </a:t>
            </a:r>
            <a:r>
              <a:rPr lang="ru-RU" i="1" dirty="0" smtClean="0">
                <a:solidFill>
                  <a:srgbClr val="0070C0"/>
                </a:solidFill>
              </a:rPr>
              <a:t>стене».</a:t>
            </a:r>
            <a:endParaRPr lang="bg-BG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2834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Windows\system32\config\systemprofile\Desktop\bg3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5205" y="603173"/>
            <a:ext cx="2814636" cy="1638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Windows\system32\config\systemprofile\Desktop\Боят настан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191" y="2426677"/>
            <a:ext cx="2796650" cy="3707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Windows\system32\config\systemprofile\Desktop\03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9600" y="755787"/>
            <a:ext cx="2785200" cy="4034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Windows\system32\config\systemprofile\Desktop\bg3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2534" y="1632498"/>
            <a:ext cx="2594292" cy="384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6867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4923" y="1115434"/>
            <a:ext cx="3721711" cy="482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89539" y="785443"/>
            <a:ext cx="3727939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kern="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400" b="1" kern="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Вятър </a:t>
            </a:r>
            <a:r>
              <a:rPr lang="ru-RU" sz="1400" b="1" kern="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ечи, Балкан стене,</a:t>
            </a:r>
          </a:p>
          <a:p>
            <a:endParaRPr lang="ru-RU" sz="1400" b="1" kern="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kern="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 юнак на коня</a:t>
            </a:r>
          </a:p>
          <a:p>
            <a:endParaRPr lang="ru-RU" sz="1400" b="1" kern="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kern="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тръба зове свойте братя:</a:t>
            </a:r>
          </a:p>
          <a:p>
            <a:endParaRPr lang="ru-RU" sz="1400" b="1" kern="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kern="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всички на оръжие!</a:t>
            </a:r>
          </a:p>
          <a:p>
            <a:endParaRPr lang="ru-RU" sz="1400" b="1" kern="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kern="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kern="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Дойде </a:t>
            </a:r>
            <a:r>
              <a:rPr lang="ru-RU" sz="1400" b="1" kern="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време, ставайте,</a:t>
            </a:r>
          </a:p>
          <a:p>
            <a:endParaRPr lang="ru-RU" sz="1400" b="1" kern="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kern="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сън се събуждайте,</a:t>
            </a:r>
          </a:p>
          <a:p>
            <a:endParaRPr lang="ru-RU" sz="1400" b="1" kern="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kern="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доста робство и тиранство,</a:t>
            </a:r>
          </a:p>
          <a:p>
            <a:endParaRPr lang="ru-RU" sz="1400" b="1" kern="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kern="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всички на оръжие!</a:t>
            </a:r>
          </a:p>
          <a:p>
            <a:endParaRPr lang="ru-RU" sz="1400" b="1" kern="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kern="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Който </a:t>
            </a:r>
            <a:r>
              <a:rPr lang="ru-RU" sz="1400" b="1" kern="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носи мъжко сърце</a:t>
            </a:r>
          </a:p>
          <a:p>
            <a:endParaRPr lang="ru-RU" sz="1400" b="1" kern="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kern="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българско име,</a:t>
            </a:r>
          </a:p>
          <a:p>
            <a:endParaRPr lang="ru-RU" sz="1400" b="1" kern="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kern="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 препаше тънка сабя,</a:t>
            </a:r>
          </a:p>
          <a:p>
            <a:endParaRPr lang="ru-RU" sz="1400" b="1" kern="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kern="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знаме да развие!</a:t>
            </a:r>
            <a:endParaRPr lang="bg-BG" sz="1400" b="1" kern="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0339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661" y="633045"/>
            <a:ext cx="10972800" cy="1512277"/>
          </a:xfrm>
        </p:spPr>
        <p:txBody>
          <a:bodyPr/>
          <a:lstStyle/>
          <a:p>
            <a:pPr algn="l"/>
            <a:r>
              <a:rPr lang="ru-RU" sz="4800" dirty="0" smtClean="0"/>
              <a:t>     Янко Мустаков </a:t>
            </a:r>
            <a:br>
              <a:rPr lang="ru-RU" sz="4800" dirty="0" smtClean="0"/>
            </a:br>
            <a:r>
              <a:rPr lang="ru-RU" sz="2800" dirty="0" smtClean="0"/>
              <a:t> </a:t>
            </a:r>
            <a:r>
              <a:rPr lang="ru-RU" sz="2800" dirty="0"/>
              <a:t>композитор, </a:t>
            </a:r>
            <a:r>
              <a:rPr lang="ru-RU" sz="2800" dirty="0" smtClean="0"/>
              <a:t>педагог и </a:t>
            </a:r>
            <a:r>
              <a:rPr lang="ru-RU" sz="2800" dirty="0"/>
              <a:t>хоров </a:t>
            </a:r>
            <a:r>
              <a:rPr lang="ru-RU" sz="2800" dirty="0" smtClean="0"/>
              <a:t>диригент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37" y="2250830"/>
            <a:ext cx="9589478" cy="396911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Основава първия български хор през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1868 </a:t>
            </a:r>
            <a:r>
              <a:rPr lang="ru-RU" dirty="0"/>
              <a:t>г., </a:t>
            </a:r>
            <a:r>
              <a:rPr lang="ru-RU" dirty="0" smtClean="0"/>
              <a:t>който </a:t>
            </a:r>
            <a:r>
              <a:rPr lang="ru-RU" dirty="0"/>
              <a:t>през 1934 г. приема неговото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име –  </a:t>
            </a:r>
            <a:r>
              <a:rPr lang="ru-RU" dirty="0"/>
              <a:t>„Свищовски народен хор Янко </a:t>
            </a:r>
            <a:r>
              <a:rPr lang="ru-RU" dirty="0" smtClean="0"/>
              <a:t>Мустаков</a:t>
            </a:r>
            <a:r>
              <a:rPr lang="ru-RU" dirty="0"/>
              <a:t>“.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Създава </a:t>
            </a:r>
            <a:r>
              <a:rPr lang="ru-RU" dirty="0"/>
              <a:t>също първия струнен оркестър в Свищов. Хорът пял при откриването на Учредителното народно събрание през 1879 г.</a:t>
            </a:r>
            <a:endParaRPr lang="bg-BG" dirty="0"/>
          </a:p>
        </p:txBody>
      </p:sp>
      <p:pic>
        <p:nvPicPr>
          <p:cNvPr id="1026" name="Picture 2" descr="C:\Windows\system32\config\systemprofile\Desktop\Yanko-Mustakov-EBM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186" y="468680"/>
            <a:ext cx="2391506" cy="2971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4481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Първите български композитори</a:t>
            </a:r>
            <a:endParaRPr lang="bg-BG" dirty="0"/>
          </a:p>
        </p:txBody>
      </p:sp>
      <p:pic>
        <p:nvPicPr>
          <p:cNvPr id="2051" name="Picture 3" descr="C:\Windows\system32\config\systemprofile\Desktop\res_e502683af756d831fb548db5d2f0e0de_450x450_ja5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6647" y="1406769"/>
            <a:ext cx="5671675" cy="141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F55FE68-054E-415D-A957-E4EB902523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67850"/>
          <a:stretch/>
        </p:blipFill>
        <p:spPr>
          <a:xfrm>
            <a:off x="1290056" y="3097632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693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5814"/>
            <a:ext cx="10972800" cy="901823"/>
          </a:xfrm>
        </p:spPr>
        <p:txBody>
          <a:bodyPr/>
          <a:lstStyle/>
          <a:p>
            <a:r>
              <a:rPr lang="bg-BG" sz="3200" dirty="0" smtClean="0"/>
              <a:t>Музиката в българското училище</a:t>
            </a:r>
            <a:br>
              <a:rPr lang="bg-BG" sz="3200" dirty="0" smtClean="0"/>
            </a:br>
            <a:r>
              <a:rPr lang="bg-BG" sz="3200" dirty="0" smtClean="0"/>
              <a:t> след Освобождението </a:t>
            </a:r>
            <a:endParaRPr lang="bg-BG" sz="3200" dirty="0"/>
          </a:p>
        </p:txBody>
      </p:sp>
      <p:pic>
        <p:nvPicPr>
          <p:cNvPr id="1026" name="Picture 2" descr="C:\Windows\system32\config\systemprofile\Desktop\zpeen-1000x10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019" t="1240" r="17855" b="1656"/>
          <a:stretch/>
        </p:blipFill>
        <p:spPr bwMode="auto">
          <a:xfrm>
            <a:off x="8053755" y="1739554"/>
            <a:ext cx="2826126" cy="429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Windows\system32\config\systemprofile\Desktop\275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1008" y="1739554"/>
            <a:ext cx="2800378" cy="414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810" y="1710786"/>
            <a:ext cx="2794436" cy="420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02547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</TotalTime>
  <Words>409</Words>
  <Application>Microsoft Office PowerPoint</Application>
  <PresentationFormat>Widescreen</PresentationFormat>
  <Paragraphs>45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Trebuchet MS</vt:lpstr>
      <vt:lpstr>Wingdings 3</vt:lpstr>
      <vt:lpstr>Facet</vt:lpstr>
      <vt:lpstr>1_Default Design</vt:lpstr>
      <vt:lpstr>2_Default Design</vt:lpstr>
      <vt:lpstr>3_Default Design</vt:lpstr>
      <vt:lpstr>1_Facet</vt:lpstr>
      <vt:lpstr>        Трети март - национален празник на Република България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Янко Мустаков   композитор, педагог и хоров диригент</vt:lpstr>
      <vt:lpstr>Първите български композитори</vt:lpstr>
      <vt:lpstr>Музиката в българското училище  след Освобождението </vt:lpstr>
      <vt:lpstr>PowerPoint Presentation</vt:lpstr>
      <vt:lpstr>   «Шуми Марица» </vt:lpstr>
      <vt:lpstr>     ХИМН НА  РЕПУБЛИКА БЪЛГАРИЯ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ТРЕТИ МАРТ – НАЦИОНАЛЕН ПРАЗНИК</dc:title>
  <dc:creator>Даниела Попова</dc:creator>
  <cp:lastModifiedBy>ACER</cp:lastModifiedBy>
  <cp:revision>39</cp:revision>
  <dcterms:created xsi:type="dcterms:W3CDTF">2018-02-28T05:21:31Z</dcterms:created>
  <dcterms:modified xsi:type="dcterms:W3CDTF">2020-06-19T10:56:38Z</dcterms:modified>
</cp:coreProperties>
</file>